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0" r:id="rId2"/>
    <p:sldMasterId id="2147483709" r:id="rId3"/>
    <p:sldMasterId id="2147483721" r:id="rId4"/>
    <p:sldMasterId id="2147483733" r:id="rId5"/>
    <p:sldMasterId id="2147483772" r:id="rId6"/>
    <p:sldMasterId id="2147483748" r:id="rId7"/>
    <p:sldMasterId id="2147483759" r:id="rId8"/>
  </p:sldMasterIdLst>
  <p:notesMasterIdLst>
    <p:notesMasterId r:id="rId36"/>
  </p:notesMasterIdLst>
  <p:handoutMasterIdLst>
    <p:handoutMasterId r:id="rId37"/>
  </p:handoutMasterIdLst>
  <p:sldIdLst>
    <p:sldId id="258" r:id="rId9"/>
    <p:sldId id="279" r:id="rId10"/>
    <p:sldId id="297" r:id="rId11"/>
    <p:sldId id="311" r:id="rId12"/>
    <p:sldId id="265" r:id="rId13"/>
    <p:sldId id="310" r:id="rId14"/>
    <p:sldId id="298" r:id="rId15"/>
    <p:sldId id="299" r:id="rId16"/>
    <p:sldId id="302" r:id="rId17"/>
    <p:sldId id="304" r:id="rId18"/>
    <p:sldId id="300" r:id="rId19"/>
    <p:sldId id="303" r:id="rId20"/>
    <p:sldId id="301" r:id="rId21"/>
    <p:sldId id="306" r:id="rId22"/>
    <p:sldId id="307" r:id="rId23"/>
    <p:sldId id="305" r:id="rId24"/>
    <p:sldId id="318" r:id="rId25"/>
    <p:sldId id="308" r:id="rId26"/>
    <p:sldId id="309" r:id="rId27"/>
    <p:sldId id="313" r:id="rId28"/>
    <p:sldId id="312" r:id="rId29"/>
    <p:sldId id="314" r:id="rId30"/>
    <p:sldId id="315" r:id="rId31"/>
    <p:sldId id="316" r:id="rId32"/>
    <p:sldId id="317" r:id="rId33"/>
    <p:sldId id="319" r:id="rId34"/>
    <p:sldId id="283" r:id="rId35"/>
  </p:sldIdLst>
  <p:sldSz cx="12192000" cy="6858000"/>
  <p:notesSz cx="6858000" cy="9144000"/>
  <p:custDataLst>
    <p:tags r:id="rId38"/>
  </p:custData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8" autoAdjust="0"/>
    <p:restoredTop sz="94613"/>
  </p:normalViewPr>
  <p:slideViewPr>
    <p:cSldViewPr showGuides="1">
      <p:cViewPr varScale="1">
        <p:scale>
          <a:sx n="85" d="100"/>
          <a:sy n="85" d="100"/>
        </p:scale>
        <p:origin x="184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0E24D-F424-4FC1-9211-A28C78163C80}" type="datetimeFigureOut">
              <a:rPr lang="en-GB" smtClean="0"/>
              <a:t>26/07/2018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5C43E-AC97-4B80-88F7-2011CC809D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731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A849B-09C8-4101-9A25-DB8AFE0D38EA}" type="datetimeFigureOut">
              <a:rPr lang="en-GB" smtClean="0"/>
              <a:t>26/07/2018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2CDF3-5AC7-47F0-9C6D-E885FE00A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68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70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60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01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66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1" y="1628800"/>
            <a:ext cx="446574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6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1" y="1772816"/>
            <a:ext cx="7452001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84295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70" userDrawn="1">
          <p15:clr>
            <a:srgbClr val="FBAE40"/>
          </p15:clr>
        </p15:guide>
        <p15:guide id="2" pos="270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58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56" userDrawn="1">
          <p15:clr>
            <a:srgbClr val="FBAE40"/>
          </p15:clr>
        </p15:guide>
        <p15:guide id="2" pos="483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184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04040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959937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6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06" y="142032"/>
            <a:ext cx="4680520" cy="6563332"/>
          </a:xfrm>
          <a:prstGeom prst="roundRect">
            <a:avLst>
              <a:gd name="adj" fmla="val 856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9758" y="288058"/>
            <a:ext cx="4113788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29758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29758" y="6309319"/>
            <a:ext cx="41292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62225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8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7855" y="142032"/>
            <a:ext cx="4680000" cy="6588000"/>
          </a:xfrm>
          <a:prstGeom prst="roundRect">
            <a:avLst>
              <a:gd name="adj" fmla="val 1007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65309" y="288058"/>
            <a:ext cx="41148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665309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665309" y="6309319"/>
            <a:ext cx="41148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1580643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whole page) and 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1814" y="0"/>
            <a:ext cx="12186000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14" name="Text Placeholder 10"/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-169200" y="280865"/>
            <a:ext cx="1869209" cy="431932"/>
          </a:xfrm>
          <a:prstGeom prst="roundRect">
            <a:avLst>
              <a:gd name="adj" fmla="val 9107"/>
            </a:avLst>
          </a:prstGeom>
          <a:solidFill>
            <a:srgbClr val="FFFFFF">
              <a:alpha val="94902"/>
            </a:srgbClr>
          </a:solidFill>
        </p:spPr>
        <p:txBody>
          <a:bodyPr wrap="none" lIns="684000" tIns="108000" rIns="108000" bIns="108000" anchor="ctr" anchorCtr="0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</p:spTree>
    <p:extLst>
      <p:ext uri="{BB962C8B-B14F-4D97-AF65-F5344CB8AC3E}">
        <p14:creationId xmlns:p14="http://schemas.microsoft.com/office/powerpoint/2010/main" val="1260935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King.com Ltd 2018 – Commercially confidential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8379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content Righ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King.com Ltd 2018 – Commercially confidential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52017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cxnSp>
        <p:nvCxnSpPr>
          <p:cNvPr id="7" name="Straight Connector 6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King.com Ltd 2018 – Commercially confidential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80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 baseline="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9" name="Title 9"/>
          <p:cNvSpPr>
            <a:spLocks noGrp="1"/>
          </p:cNvSpPr>
          <p:nvPr>
            <p:ph type="title"/>
          </p:nvPr>
        </p:nvSpPr>
        <p:spPr>
          <a:xfrm>
            <a:off x="515380" y="2350800"/>
            <a:ext cx="11268000" cy="999645"/>
          </a:xfr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7200" spc="-20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380" y="3574800"/>
            <a:ext cx="11268000" cy="216058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9352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 bwMode="ltGray"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2708920"/>
            <a:ext cx="12192000" cy="99964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7200" spc="-100" baseline="0">
                <a:solidFill>
                  <a:schemeClr val="bg1"/>
                </a:solidFill>
                <a:ea typeface="+mj-ea"/>
                <a:cs typeface="Super Grotesk Offc Pro" panose="020B0504020101020102" pitchFamily="34" charset="0"/>
              </a:defRPr>
            </a:lvl1pPr>
          </a:lstStyle>
          <a:p>
            <a:pPr lvl="0" algn="ctr"/>
            <a:r>
              <a:rPr lang="en-GB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837810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King.com Ltd 2018 – Commercially confidential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72126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157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2590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92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6245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3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5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5272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878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411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323547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982800"/>
            <a:ext cx="5714400" cy="4644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464646"/>
                </a:solidFill>
              </a:defRPr>
            </a:lvl1pPr>
            <a:lvl2pPr marL="358775" indent="-179388"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2pPr>
            <a:lvl3pPr marL="536575" indent="-177800">
              <a:buClr>
                <a:schemeClr val="accent3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3pPr>
            <a:lvl4pPr marL="719138" indent="-182563">
              <a:buClr>
                <a:schemeClr val="accent4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4pPr>
            <a:lvl5pPr marL="898525" indent="-179388">
              <a:buClr>
                <a:schemeClr val="accent5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5967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4122609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King.com Ltd 2018 – Commercially confidential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723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859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3060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7348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299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6874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729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2466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4092352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King.com Ltd 2018 – Commercially confidential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77985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1525" userDrawn="1">
          <p15:clr>
            <a:srgbClr val="FBAE40"/>
          </p15:clr>
        </p15:guide>
        <p15:guide id="3" orient="horz" pos="14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9351043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King.com Ltd 2018 – Commercially confidential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5290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25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50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695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8931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593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750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1267279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332652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5083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141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2197730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King.com Ltd 2018 – Commercially confidential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208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61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868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7874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1859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3479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2947086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82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204806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9869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161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King.com Ltd 2018 – Commercially confidential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456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312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8973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8423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9733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12591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3545219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520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</p:spTree>
    <p:extLst>
      <p:ext uri="{BB962C8B-B14F-4D97-AF65-F5344CB8AC3E}">
        <p14:creationId xmlns:p14="http://schemas.microsoft.com/office/powerpoint/2010/main" val="38029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5660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1320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1838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King.com Ltd 2018 – Commercially confidential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219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2332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4820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6006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5834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0297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1245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2399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1673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7837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4454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3380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© King.com Ltd 2018 – Commercially confidential</a:t>
            </a:r>
            <a:endParaRPr lang="en-GB" dirty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36500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3027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4591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1513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3653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72867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756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6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4811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5201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/>
              <a:t>Chapter subject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/>
              <a:t>Source, references or external links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4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9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50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464646"/>
                </a:solidFill>
              </a:rPr>
              <a:t>© King.com Ltd 2018 – Commercially confidential</a:t>
            </a:r>
            <a:endParaRPr lang="en-GB" dirty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293644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87" r:id="rId7"/>
    <p:sldLayoutId id="2147483667" r:id="rId8"/>
    <p:sldLayoutId id="2147483684" r:id="rId9"/>
    <p:sldLayoutId id="2147483664" r:id="rId10"/>
    <p:sldLayoutId id="2147483665" r:id="rId11"/>
    <p:sldLayoutId id="2147483654" r:id="rId12"/>
    <p:sldLayoutId id="2147483655" r:id="rId13"/>
    <p:sldLayoutId id="2147483685" r:id="rId14"/>
    <p:sldLayoutId id="2147483686" r:id="rId15"/>
    <p:sldLayoutId id="2147483689" r:id="rId16"/>
    <p:sldLayoutId id="2147483745" r:id="rId17"/>
    <p:sldLayoutId id="2147483747" r:id="rId18"/>
    <p:sldLayoutId id="2147483746" r:id="rId19"/>
    <p:sldLayoutId id="2147483708" r:id="rId2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6pPr>
      <a:lvl7pPr marL="126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7pPr>
      <a:lvl8pPr marL="1439863" indent="-179388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8pPr>
      <a:lvl9pPr marL="162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GB" sz="1800" kern="1200" spc="-40" baseline="0" dirty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09" userDrawn="1">
          <p15:clr>
            <a:srgbClr val="F26B43"/>
          </p15:clr>
        </p15:guide>
        <p15:guide id="6" pos="7436" userDrawn="1">
          <p15:clr>
            <a:srgbClr val="F26B43"/>
          </p15:clr>
        </p15:guide>
        <p15:guide id="9" orient="horz" pos="3827" userDrawn="1">
          <p15:clr>
            <a:srgbClr val="F26B43"/>
          </p15:clr>
        </p15:guide>
        <p15:guide id="10" orient="horz" pos="756" userDrawn="1">
          <p15:clr>
            <a:srgbClr val="F26B43"/>
          </p15:clr>
        </p15:guide>
        <p15:guide id="11" orient="horz" pos="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464646"/>
                </a:solidFill>
              </a:rPr>
              <a:t>© King.com Ltd 2018 – Commercially confidential</a:t>
            </a:r>
            <a:endParaRPr lang="en-GB" dirty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0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4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6" r:id="rId9"/>
    <p:sldLayoutId id="2147483707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2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900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None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464646"/>
                </a:solidFill>
              </a:rPr>
              <a:t>© King.com Ltd 2018 – Commercially confidential</a:t>
            </a:r>
            <a:endParaRPr lang="en-GB" dirty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1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9" r:id="rId9"/>
    <p:sldLayoutId id="2147483720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3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464646"/>
                </a:solidFill>
              </a:rPr>
              <a:t>© King.com Ltd 2018 – Commercially confidential</a:t>
            </a:r>
            <a:endParaRPr lang="en-GB" dirty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303116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0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1" r:id="rId9"/>
    <p:sldLayoutId id="2147483732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4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464646"/>
                </a:solidFill>
              </a:rPr>
              <a:t>© King.com Ltd 2018 – Commercially confidential</a:t>
            </a:r>
            <a:endParaRPr lang="en-GB" dirty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9892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3" r:id="rId9"/>
    <p:sldLayoutId id="2147483744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5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464646"/>
                </a:solidFill>
              </a:rPr>
              <a:t>© King.com Ltd 2018 – Commercially confidential</a:t>
            </a:r>
            <a:endParaRPr lang="en-GB" dirty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3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6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King.com Ltd 2018 – Commercially confidential</a:t>
            </a:r>
            <a:endParaRPr lang="en-GB" dirty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5" y="6220800"/>
            <a:ext cx="550856" cy="3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2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bg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2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0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rgbClr val="FFFFFF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© King.com Ltd 2018 – Commercially confidential</a:t>
            </a:r>
            <a:endParaRPr lang="en-GB" dirty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4" y="6221066"/>
            <a:ext cx="550856" cy="3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5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2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0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22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FBB50-6161-164B-B0B6-5380CB76F7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19AE-BD63-284F-B9AA-E79682B205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8C2A6-1E5B-6D45-808E-FD17FF84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60648"/>
            <a:ext cx="9180273" cy="59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8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9FCFB-2983-7140-B673-E6EAF3562E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1E4F-711E-F145-9AF7-402912C367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20871-2D7C-ED47-8D53-56AAEA77EF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A6B09-6202-9B4B-99EA-78CD53D7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2" y="260648"/>
            <a:ext cx="674901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3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8952A-69DA-CB49-931E-8B42BE1A9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C10B1-614D-3C4B-A0D8-11CD76C8E4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79E7E-BD9C-6F4E-B291-8B7EB90D07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300C1-0F2A-D144-B50A-FEFC0E35D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32656"/>
            <a:ext cx="7330164" cy="56338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2825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D060CB-95F5-6048-A81A-4919862C9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5B947-944F-2F4A-9A6C-B9514F9D89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1E496-6C1A-3143-938B-DE0E458850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95AC58-3BCA-D941-8E1F-88DDEA92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60648"/>
            <a:ext cx="8458949" cy="54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5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FDD31-AB62-E24C-AC17-64F7FF11C6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6E360-FB31-3F41-957C-A62765DC79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7E810-25FD-5B41-A9C5-4F87CC3F1D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84304-2623-7F45-AFF7-CC8E510E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60648"/>
            <a:ext cx="7427384" cy="56912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1760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320AB-DCAC-4A44-9987-BB3FAB5E7D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B9CAD-0D9B-B348-8BC4-81AF1DD769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2033E-777A-6B42-BD54-8D0362FE82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EAEC-8041-3740-B23C-F10EBC46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19" y="212884"/>
            <a:ext cx="9243158" cy="59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37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661A5-D6A9-4E41-AA6A-E503F1C960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5152C-E973-B94E-B7AA-AF8379D892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A89AD-2260-B240-85B4-FFFD937ECF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1145DC-031A-FC43-A5E9-9AA38BED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476672"/>
            <a:ext cx="6061617" cy="47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47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6CE8E-2CA0-B446-BD4B-70E298841E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3FE7-0405-1047-91C8-7B014A11CF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1EECA-60AB-A044-8240-7B3A5CA779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D0757F-762E-3447-BA21-9E64AE24A50B}"/>
              </a:ext>
            </a:extLst>
          </p:cNvPr>
          <p:cNvSpPr/>
          <p:nvPr/>
        </p:nvSpPr>
        <p:spPr>
          <a:xfrm>
            <a:off x="509279" y="142745"/>
            <a:ext cx="994152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Structure of Shiny 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1: Basic app, UI elements management, Widgets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Hands-on 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2: Server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3: Reactivity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2436777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F2A5C-A8DA-6642-BE9E-C28045E3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following  shiny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1C24F-D9F9-D443-8E14-28A0A1005C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5A8C0-514A-0148-80E5-C595F7162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C7B7B-C1BC-2647-ABBE-D3C39491A0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FB5D18-1524-2947-9B1E-BDF22D46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332656"/>
            <a:ext cx="7404959" cy="56978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907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1A50C-1BBF-1C41-9F09-74E79A9DE2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BEF7D-C7BF-E14A-9DAA-4BC8DC1C8C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B9995-DE88-004F-92E4-CBFB51DBA1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4D3EB-CF5B-6148-9499-C02D229BAC82}"/>
              </a:ext>
            </a:extLst>
          </p:cNvPr>
          <p:cNvSpPr/>
          <p:nvPr/>
        </p:nvSpPr>
        <p:spPr>
          <a:xfrm>
            <a:off x="509278" y="332656"/>
            <a:ext cx="994152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Structure of Shiny 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1: Basic app, UI elements management, Widgets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Example 2: Server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3: Reactivity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22718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Rshiny</a:t>
            </a:r>
            <a:r>
              <a:rPr lang="en-GB" dirty="0"/>
              <a:t>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028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BAF756-72C1-7245-9E29-16ED9CDC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0" y="163974"/>
            <a:ext cx="11268000" cy="396000"/>
          </a:xfrm>
        </p:spPr>
        <p:txBody>
          <a:bodyPr>
            <a:normAutofit/>
          </a:bodyPr>
          <a:lstStyle/>
          <a:p>
            <a:r>
              <a:rPr lang="en-US" sz="2800" dirty="0"/>
              <a:t>It’s time to add information in our app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7E1E4-5653-5F48-A289-6617D44F1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0DE63-B6CD-D947-88AF-689541BF56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C9D82-3396-8445-ADC1-962E24D6B9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D13C28-217A-8848-863A-877B6DCB6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0" y="1628800"/>
            <a:ext cx="5713412" cy="4396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268B1B-2F04-A649-8AB6-D57955BDD98F}"/>
              </a:ext>
            </a:extLst>
          </p:cNvPr>
          <p:cNvSpPr txBox="1"/>
          <p:nvPr/>
        </p:nvSpPr>
        <p:spPr>
          <a:xfrm>
            <a:off x="515380" y="692696"/>
            <a:ext cx="11413268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4040"/>
                </a:solidFill>
              </a:rPr>
              <a:t>So far we only made changes in the </a:t>
            </a:r>
            <a:r>
              <a:rPr lang="en-US" sz="1600" dirty="0" err="1">
                <a:solidFill>
                  <a:srgbClr val="404040"/>
                </a:solidFill>
              </a:rPr>
              <a:t>ui</a:t>
            </a:r>
            <a:r>
              <a:rPr lang="en-US" sz="1600" dirty="0">
                <a:solidFill>
                  <a:srgbClr val="404040"/>
                </a:solidFill>
              </a:rPr>
              <a:t> function. This is in charge of how your app looks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4040"/>
                </a:solidFill>
              </a:rPr>
              <a:t>Now we need R objects to be displayed as output for our user interface. These could be: </a:t>
            </a:r>
            <a:r>
              <a:rPr lang="en-US" sz="1600" dirty="0" err="1">
                <a:solidFill>
                  <a:srgbClr val="404040"/>
                </a:solidFill>
              </a:rPr>
              <a:t>DataTable</a:t>
            </a:r>
            <a:r>
              <a:rPr lang="en-US" sz="1600" dirty="0">
                <a:solidFill>
                  <a:srgbClr val="404040"/>
                </a:solidFill>
              </a:rPr>
              <a:t>, text, plots, images etc.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1F2CD5-7D12-FE44-912A-AD5F041C8085}"/>
              </a:ext>
            </a:extLst>
          </p:cNvPr>
          <p:cNvCxnSpPr>
            <a:cxnSpLocks/>
          </p:cNvCxnSpPr>
          <p:nvPr/>
        </p:nvCxnSpPr>
        <p:spPr>
          <a:xfrm flipH="1">
            <a:off x="2639616" y="1244888"/>
            <a:ext cx="6336704" cy="162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7B8AA7-BADF-224B-A863-E6398DD19B25}"/>
              </a:ext>
            </a:extLst>
          </p:cNvPr>
          <p:cNvCxnSpPr>
            <a:cxnSpLocks/>
          </p:cNvCxnSpPr>
          <p:nvPr/>
        </p:nvCxnSpPr>
        <p:spPr>
          <a:xfrm flipH="1">
            <a:off x="3791744" y="1244888"/>
            <a:ext cx="5184576" cy="121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7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BAF756-72C1-7245-9E29-16ED9CDC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0" y="163974"/>
            <a:ext cx="11268000" cy="396000"/>
          </a:xfrm>
        </p:spPr>
        <p:txBody>
          <a:bodyPr>
            <a:normAutofit/>
          </a:bodyPr>
          <a:lstStyle/>
          <a:p>
            <a:r>
              <a:rPr lang="en-US" sz="2800" dirty="0"/>
              <a:t>The server function builds a list-like object named “output”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7E1E4-5653-5F48-A289-6617D44F11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0DE63-B6CD-D947-88AF-689541BF56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C9D82-3396-8445-ADC1-962E24D6B9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68B1B-2F04-A649-8AB6-D57955BDD98F}"/>
              </a:ext>
            </a:extLst>
          </p:cNvPr>
          <p:cNvSpPr txBox="1"/>
          <p:nvPr/>
        </p:nvSpPr>
        <p:spPr>
          <a:xfrm>
            <a:off x="515380" y="692696"/>
            <a:ext cx="11413268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4040"/>
                </a:solidFill>
              </a:rPr>
              <a:t>Elements of ”output” will be used in </a:t>
            </a:r>
            <a:r>
              <a:rPr lang="en-US" sz="1600" dirty="0" err="1">
                <a:solidFill>
                  <a:srgbClr val="404040"/>
                </a:solidFill>
              </a:rPr>
              <a:t>ui</a:t>
            </a:r>
            <a:r>
              <a:rPr lang="en-US" sz="1600" dirty="0">
                <a:solidFill>
                  <a:srgbClr val="404040"/>
                </a:solidFill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4040"/>
                </a:solidFill>
              </a:rPr>
              <a:t>First easy example: let’s add a text in each of the tabs we created 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F3BA70E4-519B-2243-9486-73BBE0907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259" y="1327805"/>
            <a:ext cx="5350828" cy="2376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CCFF31-598E-FD41-83C5-F598C671E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619723"/>
            <a:ext cx="4374511" cy="417535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E8530A-224A-9B4E-9F68-7F8AF0BF5FC6}"/>
              </a:ext>
            </a:extLst>
          </p:cNvPr>
          <p:cNvCxnSpPr/>
          <p:nvPr/>
        </p:nvCxnSpPr>
        <p:spPr>
          <a:xfrm flipH="1" flipV="1">
            <a:off x="2711624" y="2515937"/>
            <a:ext cx="5112568" cy="148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0A266D7-71D4-884C-8D47-571DC1240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223" y="3898322"/>
            <a:ext cx="3818791" cy="227309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80BC94-A6DE-0748-BA90-F7B1AED7ED97}"/>
              </a:ext>
            </a:extLst>
          </p:cNvPr>
          <p:cNvCxnSpPr/>
          <p:nvPr/>
        </p:nvCxnSpPr>
        <p:spPr>
          <a:xfrm flipV="1">
            <a:off x="4587704" y="4064813"/>
            <a:ext cx="4703663" cy="73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3F382-502D-414F-8247-EA903853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D56BD-11D8-4E42-917E-C3A45A6493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3C44D-DEFE-C84F-9159-9092BD86F2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0B8C2-461F-7C4B-89FB-3F81D9C1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7" y="332656"/>
            <a:ext cx="5188540" cy="2448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6AAE9-F3DC-614A-AD12-CEA5F7DE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676" y="185191"/>
            <a:ext cx="5502887" cy="341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42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65F6A-18C6-164F-B546-5D46043208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9BF2-CCC3-4D41-820E-5EC45969A1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E9C99-1E62-7041-A90B-5E94042CAD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AB886-0203-064C-AB84-06D7CEAB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620688"/>
            <a:ext cx="11535415" cy="48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61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12EFB-7767-B045-9E44-FEB45C7D66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175FA-ADD9-8844-BD56-A03D57DDDE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3D595-C3DB-6D4B-BCC7-C10B216A99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926EC5-F7E4-5740-A6E1-6F82A838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12" y="827045"/>
            <a:ext cx="7062688" cy="3400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C443B-BE70-3340-A3C8-8B2C7FD5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404664"/>
            <a:ext cx="4356484" cy="48037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74D5B6-45AF-5545-B2A2-3FE36E2A34A9}"/>
              </a:ext>
            </a:extLst>
          </p:cNvPr>
          <p:cNvCxnSpPr/>
          <p:nvPr/>
        </p:nvCxnSpPr>
        <p:spPr>
          <a:xfrm flipH="1" flipV="1">
            <a:off x="3647728" y="4509120"/>
            <a:ext cx="1835652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0CEB9B-0A82-1B41-A9F7-935C59B3A5D2}"/>
              </a:ext>
            </a:extLst>
          </p:cNvPr>
          <p:cNvCxnSpPr/>
          <p:nvPr/>
        </p:nvCxnSpPr>
        <p:spPr>
          <a:xfrm flipV="1">
            <a:off x="5483380" y="3284984"/>
            <a:ext cx="540612" cy="252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09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43E1D-1603-ED44-8029-F496117CEC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ED996-06AE-0D4A-8123-8FB7041039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E3FF2-E037-824A-9FAE-56D27831B2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7A7FC8-1600-8B49-8C13-FDB086D127CF}"/>
              </a:ext>
            </a:extLst>
          </p:cNvPr>
          <p:cNvSpPr/>
          <p:nvPr/>
        </p:nvSpPr>
        <p:spPr>
          <a:xfrm>
            <a:off x="509279" y="142745"/>
            <a:ext cx="994152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Structure of Shiny 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1: Basic app, UI elements management, Widgets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2: Server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Hands-on experience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3: Reactivity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254825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4B8A57-671A-2D47-AC5E-C0C61BBE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26" y="260648"/>
            <a:ext cx="11268000" cy="396000"/>
          </a:xfrm>
        </p:spPr>
        <p:txBody>
          <a:bodyPr>
            <a:normAutofit/>
          </a:bodyPr>
          <a:lstStyle/>
          <a:p>
            <a:r>
              <a:rPr lang="en-US" sz="2800" dirty="0"/>
              <a:t>Your turn! Add a plot and a table in the corresponding tabs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03D8C-64D1-1443-9ED5-312F6D37A0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89512-FF1A-E94D-B0CC-B6FB3DCD83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FF00C-3C59-9C41-8278-558763EC7D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0EB0A1-64D9-9B4F-BA92-B60886CBB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50" y="980728"/>
            <a:ext cx="5728876" cy="3183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C6B6D-AC3A-D54D-902F-FA7BE2A09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3501008"/>
            <a:ext cx="5726693" cy="21924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111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6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343B7-3F29-514F-BEE3-C0FEBC05EA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D8A8-B173-E340-94D7-A428FD60AB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65C0D-B420-074D-98D5-82FB82688C8C}"/>
              </a:ext>
            </a:extLst>
          </p:cNvPr>
          <p:cNvSpPr/>
          <p:nvPr/>
        </p:nvSpPr>
        <p:spPr>
          <a:xfrm>
            <a:off x="509279" y="404664"/>
            <a:ext cx="994152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Structure of Shiny 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Example 1: Basic app, UI elements management, Widgets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Hands-on 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Example 2: Server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Hands-on experience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Example 3: Reactivity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335569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343B7-3F29-514F-BEE3-C0FEBC05EA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D8A8-B173-E340-94D7-A428FD60AB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65C0D-B420-074D-98D5-82FB82688C8C}"/>
              </a:ext>
            </a:extLst>
          </p:cNvPr>
          <p:cNvSpPr/>
          <p:nvPr/>
        </p:nvSpPr>
        <p:spPr>
          <a:xfrm>
            <a:off x="509279" y="404664"/>
            <a:ext cx="994152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Structure of Shiny 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1: Basic app, UI elements management, Widgets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2: Server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3: Reactivity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826223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D0A7EFCE-C288-4C08-82BF-A166ED29311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4056" y="214421"/>
            <a:ext cx="11268000" cy="396000"/>
          </a:xfrm>
        </p:spPr>
        <p:txBody>
          <a:bodyPr>
            <a:noAutofit/>
          </a:bodyPr>
          <a:lstStyle/>
          <a:p>
            <a:r>
              <a:rPr lang="en-GB" sz="3600" dirty="0"/>
              <a:t>The structure of Shiny apps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3A729-0C3E-B742-BCF9-08C3E68352EF}"/>
              </a:ext>
            </a:extLst>
          </p:cNvPr>
          <p:cNvSpPr txBox="1"/>
          <p:nvPr/>
        </p:nvSpPr>
        <p:spPr>
          <a:xfrm>
            <a:off x="515380" y="908720"/>
            <a:ext cx="10657184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</a:rPr>
              <a:t>Shiny apps have 2 main components: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39DABA-9353-9C47-B8C8-F23D7912ED5D}"/>
              </a:ext>
            </a:extLst>
          </p:cNvPr>
          <p:cNvSpPr/>
          <p:nvPr/>
        </p:nvSpPr>
        <p:spPr>
          <a:xfrm>
            <a:off x="1631504" y="1916832"/>
            <a:ext cx="1944216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UI object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5634B-9CC2-4845-8F10-5E7903839B97}"/>
              </a:ext>
            </a:extLst>
          </p:cNvPr>
          <p:cNvSpPr/>
          <p:nvPr/>
        </p:nvSpPr>
        <p:spPr>
          <a:xfrm>
            <a:off x="1650852" y="3529856"/>
            <a:ext cx="1944216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Server function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C2BA0CE-4BD2-C54B-B5A5-EABC11917287}"/>
              </a:ext>
            </a:extLst>
          </p:cNvPr>
          <p:cNvSpPr/>
          <p:nvPr/>
        </p:nvSpPr>
        <p:spPr>
          <a:xfrm>
            <a:off x="695400" y="2176128"/>
            <a:ext cx="720080" cy="2160240"/>
          </a:xfrm>
          <a:prstGeom prst="leftBrace">
            <a:avLst>
              <a:gd name="adj1" fmla="val 8333"/>
              <a:gd name="adj2" fmla="val 5470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579F9F-CFF8-F14C-95B9-50DC76910BF6}"/>
              </a:ext>
            </a:extLst>
          </p:cNvPr>
          <p:cNvCxnSpPr/>
          <p:nvPr/>
        </p:nvCxnSpPr>
        <p:spPr>
          <a:xfrm>
            <a:off x="4007768" y="2497053"/>
            <a:ext cx="14756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13071C-B3B6-B24F-9AB4-0975730581E7}"/>
              </a:ext>
            </a:extLst>
          </p:cNvPr>
          <p:cNvCxnSpPr/>
          <p:nvPr/>
        </p:nvCxnSpPr>
        <p:spPr>
          <a:xfrm>
            <a:off x="4007768" y="4026969"/>
            <a:ext cx="14756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E098D32-792E-C847-B39C-16F7E0A91450}"/>
              </a:ext>
            </a:extLst>
          </p:cNvPr>
          <p:cNvSpPr txBox="1"/>
          <p:nvPr/>
        </p:nvSpPr>
        <p:spPr>
          <a:xfrm>
            <a:off x="5843972" y="2302947"/>
            <a:ext cx="579007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</a:rPr>
              <a:t>Controls the layout and appearance of your app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901780-85D1-3748-9232-7EB3F6CACEBB}"/>
              </a:ext>
            </a:extLst>
          </p:cNvPr>
          <p:cNvSpPr txBox="1"/>
          <p:nvPr/>
        </p:nvSpPr>
        <p:spPr>
          <a:xfrm>
            <a:off x="5843972" y="3509469"/>
            <a:ext cx="5790072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</a:rPr>
              <a:t>Controls the logic of the app and it contains a set of instructions to get the desired output based on the input given </a:t>
            </a:r>
          </a:p>
        </p:txBody>
      </p:sp>
    </p:spTree>
    <p:extLst>
      <p:ext uri="{BB962C8B-B14F-4D97-AF65-F5344CB8AC3E}">
        <p14:creationId xmlns:p14="http://schemas.microsoft.com/office/powerpoint/2010/main" val="132506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BF5C4F-1679-254D-B619-1A0544FCB3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73E9A-1402-1646-AE76-5B76B5CE8D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BC5C4-9EE9-0441-947A-53FA0D33F6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18348-D4AE-E94B-8CBA-F979EEEB5CDA}"/>
              </a:ext>
            </a:extLst>
          </p:cNvPr>
          <p:cNvSpPr/>
          <p:nvPr/>
        </p:nvSpPr>
        <p:spPr>
          <a:xfrm>
            <a:off x="509278" y="332656"/>
            <a:ext cx="994152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Agenda: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Structure of Shiny 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Example 1: Basic app, UI elements management, Widgets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2: Server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Example 3: Reactivity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2622436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9EDF9D-B080-3F4A-AD5B-5472A32613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117CE-D7F6-A34A-A333-CE56EF17898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5776B-16CC-5642-99F4-2A0DE89EB0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D145DA-54FF-2446-A8DB-4F0B29AA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737" y="908720"/>
            <a:ext cx="5797182" cy="44644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DD2E85-3BB7-784C-9E6A-42475DC35816}"/>
              </a:ext>
            </a:extLst>
          </p:cNvPr>
          <p:cNvSpPr txBox="1"/>
          <p:nvPr/>
        </p:nvSpPr>
        <p:spPr>
          <a:xfrm>
            <a:off x="2567608" y="192545"/>
            <a:ext cx="7127965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</a:rPr>
              <a:t>This basic app only has a UI, no data set is being used*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F9C09-1FA5-B54B-8202-1FA88EA97144}"/>
              </a:ext>
            </a:extLst>
          </p:cNvPr>
          <p:cNvSpPr txBox="1"/>
          <p:nvPr/>
        </p:nvSpPr>
        <p:spPr>
          <a:xfrm>
            <a:off x="515380" y="5909727"/>
            <a:ext cx="5112568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404040"/>
                </a:solidFill>
              </a:rPr>
              <a:t>*Code can be find in myapp_1 directory.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746F7F-EBBB-E844-9680-76254CA8C08A}"/>
              </a:ext>
            </a:extLst>
          </p:cNvPr>
          <p:cNvCxnSpPr/>
          <p:nvPr/>
        </p:nvCxnSpPr>
        <p:spPr>
          <a:xfrm>
            <a:off x="983432" y="584365"/>
            <a:ext cx="2088232" cy="7327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3B3D94-4890-D943-830C-7868C3188471}"/>
              </a:ext>
            </a:extLst>
          </p:cNvPr>
          <p:cNvSpPr txBox="1"/>
          <p:nvPr/>
        </p:nvSpPr>
        <p:spPr>
          <a:xfrm>
            <a:off x="407368" y="260648"/>
            <a:ext cx="1152128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404040"/>
                </a:solidFill>
              </a:rPr>
              <a:t>Add title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FB80C4-3E4B-9C4A-A527-336BEEA75FFC}"/>
              </a:ext>
            </a:extLst>
          </p:cNvPr>
          <p:cNvSpPr txBox="1"/>
          <p:nvPr/>
        </p:nvSpPr>
        <p:spPr>
          <a:xfrm>
            <a:off x="407368" y="2637138"/>
            <a:ext cx="183620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404040"/>
                </a:solidFill>
              </a:rPr>
              <a:t>Sidebar Layout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8139D8-1F29-6A48-8E6A-0C6BAF2B37E0}"/>
              </a:ext>
            </a:extLst>
          </p:cNvPr>
          <p:cNvCxnSpPr>
            <a:cxnSpLocks/>
          </p:cNvCxnSpPr>
          <p:nvPr/>
        </p:nvCxnSpPr>
        <p:spPr>
          <a:xfrm flipV="1">
            <a:off x="2027548" y="1967934"/>
            <a:ext cx="1836204" cy="7624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9C05CB-A60A-DA40-BF39-2F39AF874BAD}"/>
              </a:ext>
            </a:extLst>
          </p:cNvPr>
          <p:cNvCxnSpPr>
            <a:cxnSpLocks/>
          </p:cNvCxnSpPr>
          <p:nvPr/>
        </p:nvCxnSpPr>
        <p:spPr>
          <a:xfrm flipV="1">
            <a:off x="2027548" y="1693842"/>
            <a:ext cx="3410685" cy="10664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5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61503-3D86-8848-AF02-B471B46113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0ADDF-50F9-DB46-BE03-228C554198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5D09-5AC8-6F4F-88F5-061447372C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5713E-75FE-0D4F-80D7-39F6D965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0"/>
            <a:ext cx="9865096" cy="3666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EDBB2-3E2B-B143-8B19-197E9920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40" y="4223165"/>
            <a:ext cx="10173381" cy="1222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381201-A967-C243-9507-F84AADB6A91B}"/>
              </a:ext>
            </a:extLst>
          </p:cNvPr>
          <p:cNvSpPr txBox="1"/>
          <p:nvPr/>
        </p:nvSpPr>
        <p:spPr>
          <a:xfrm>
            <a:off x="335360" y="5661248"/>
            <a:ext cx="1016406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404040"/>
                </a:solidFill>
              </a:rPr>
              <a:t>Try it out yourself! Try changing the element position to be  “right” (position = “right”)  inside </a:t>
            </a:r>
            <a:r>
              <a:rPr lang="en-US" sz="1600" dirty="0" err="1">
                <a:solidFill>
                  <a:srgbClr val="404040"/>
                </a:solidFill>
              </a:rPr>
              <a:t>sidebarLayout</a:t>
            </a:r>
            <a:r>
              <a:rPr lang="en-US" sz="1600" dirty="0">
                <a:solidFill>
                  <a:srgbClr val="404040"/>
                </a:solidFill>
              </a:rPr>
              <a:t> function.  </a:t>
            </a:r>
          </a:p>
        </p:txBody>
      </p:sp>
    </p:spTree>
    <p:extLst>
      <p:ext uri="{BB962C8B-B14F-4D97-AF65-F5344CB8AC3E}">
        <p14:creationId xmlns:p14="http://schemas.microsoft.com/office/powerpoint/2010/main" val="367201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BB578-547D-E74A-81ED-03B83FA636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9539A-95D8-D24B-980F-64C40F808A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96183-1DE5-A84B-96C8-2D3EA00F86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D0A7EFCE-C288-4C08-82BF-A166ED293115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CB0B34-0B71-9F48-A81E-56B782F6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404664"/>
            <a:ext cx="6853903" cy="53046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35377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e7d472dee68f93eae9fd62412a27fcd28f34eaa"/>
</p:tagLst>
</file>

<file path=ppt/theme/theme1.xml><?xml version="1.0" encoding="utf-8"?>
<a:theme xmlns:a="http://schemas.openxmlformats.org/drawingml/2006/main" name="Master – King Orang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" id="{A2BFC6FE-A30C-4D36-A051-B9189243EFF1}" vid="{0B167764-F1BF-4C35-8E60-5930A7129C50}"/>
    </a:ext>
  </a:extLst>
</a:theme>
</file>

<file path=ppt/theme/theme10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– Fresh Mint">
  <a:themeElements>
    <a:clrScheme name="King Green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" id="{A2BFC6FE-A30C-4D36-A051-B9189243EFF1}" vid="{A9861F9C-D442-4166-A348-35A5094F72C5}"/>
    </a:ext>
  </a:extLst>
</a:theme>
</file>

<file path=ppt/theme/theme3.xml><?xml version="1.0" encoding="utf-8"?>
<a:theme xmlns:a="http://schemas.openxmlformats.org/drawingml/2006/main" name="Master – Happy Pink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" id="{A2BFC6FE-A30C-4D36-A051-B9189243EFF1}" vid="{60827A14-988C-4696-88B5-B308D767BD2B}"/>
    </a:ext>
  </a:extLst>
</a:theme>
</file>

<file path=ppt/theme/theme4.xml><?xml version="1.0" encoding="utf-8"?>
<a:theme xmlns:a="http://schemas.openxmlformats.org/drawingml/2006/main" name="Master – Sunny Yellow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" id="{A2BFC6FE-A30C-4D36-A051-B9189243EFF1}" vid="{9396F88C-F3B1-4DF8-9A63-4CBC76861E01}"/>
    </a:ext>
  </a:extLst>
</a:theme>
</file>

<file path=ppt/theme/theme5.xml><?xml version="1.0" encoding="utf-8"?>
<a:theme xmlns:a="http://schemas.openxmlformats.org/drawingml/2006/main" name="Master – Warm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" id="{A2BFC6FE-A30C-4D36-A051-B9189243EFF1}" vid="{1C6E3FB1-012A-422E-9E68-4F1EAB6360FB}"/>
    </a:ext>
  </a:extLst>
</a:theme>
</file>

<file path=ppt/theme/theme6.xml><?xml version="1.0" encoding="utf-8"?>
<a:theme xmlns:a="http://schemas.openxmlformats.org/drawingml/2006/main" name="Master – Cool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" id="{A2BFC6FE-A30C-4D36-A051-B9189243EFF1}" vid="{CF6A9C22-8495-4F18-B435-E6E44813C2FF}"/>
    </a:ext>
  </a:extLst>
</a:theme>
</file>

<file path=ppt/theme/theme7.xml><?xml version="1.0" encoding="utf-8"?>
<a:theme xmlns:a="http://schemas.openxmlformats.org/drawingml/2006/main" name="Orange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" id="{A2BFC6FE-A30C-4D36-A051-B9189243EFF1}" vid="{A975ADA9-1E5B-460E-ACC0-415B0A820773}"/>
    </a:ext>
  </a:extLst>
</a:theme>
</file>

<file path=ppt/theme/theme8.xml><?xml version="1.0" encoding="utf-8"?>
<a:theme xmlns:a="http://schemas.openxmlformats.org/drawingml/2006/main" name="Black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" id="{A2BFC6FE-A30C-4D36-A051-B9189243EFF1}" vid="{9D7092F8-E28E-447A-950A-972027941994}"/>
    </a:ext>
  </a:extLst>
</a:theme>
</file>

<file path=ppt/theme/theme9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king_PPTemplate_v3.41</Template>
  <TotalTime>1232</TotalTime>
  <Words>463</Words>
  <Application>Microsoft Macintosh PowerPoint</Application>
  <PresentationFormat>Widescreen</PresentationFormat>
  <Paragraphs>98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Super Grotesk Offc Pro</vt:lpstr>
      <vt:lpstr>Master – King Orange</vt:lpstr>
      <vt:lpstr>Master – Fresh Mint</vt:lpstr>
      <vt:lpstr>Master – Happy Pink</vt:lpstr>
      <vt:lpstr>Master – Sunny Yellow</vt:lpstr>
      <vt:lpstr>Master – Warm Grey</vt:lpstr>
      <vt:lpstr>Master – Cool Grey</vt:lpstr>
      <vt:lpstr>Orange Line</vt:lpstr>
      <vt:lpstr>Black Line</vt:lpstr>
      <vt:lpstr>PowerPoint Presentation</vt:lpstr>
      <vt:lpstr>Rshiny workshop</vt:lpstr>
      <vt:lpstr>PowerPoint Presentation</vt:lpstr>
      <vt:lpstr>PowerPoint Presentation</vt:lpstr>
      <vt:lpstr>The structure of Shiny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the following  shiny app</vt:lpstr>
      <vt:lpstr>PowerPoint Presentation</vt:lpstr>
      <vt:lpstr>It’s time to add information in our app </vt:lpstr>
      <vt:lpstr>The server function builds a list-like object named “output”</vt:lpstr>
      <vt:lpstr>PowerPoint Presentation</vt:lpstr>
      <vt:lpstr>PowerPoint Presentation</vt:lpstr>
      <vt:lpstr>PowerPoint Presentation</vt:lpstr>
      <vt:lpstr>PowerPoint Presentation</vt:lpstr>
      <vt:lpstr>Your turn! Add a plot and a table in the corresponding tabs 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Aylin Agiali</dc:creator>
  <cp:lastModifiedBy>Aylin Agiali</cp:lastModifiedBy>
  <cp:revision>26</cp:revision>
  <cp:lastPrinted>2015-11-04T13:26:34Z</cp:lastPrinted>
  <dcterms:created xsi:type="dcterms:W3CDTF">2018-03-08T09:37:46Z</dcterms:created>
  <dcterms:modified xsi:type="dcterms:W3CDTF">2018-07-27T09:49:02Z</dcterms:modified>
</cp:coreProperties>
</file>